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2" r:id="rId4"/>
    <p:sldId id="258" r:id="rId5"/>
    <p:sldId id="259" r:id="rId6"/>
    <p:sldId id="260" r:id="rId7"/>
    <p:sldId id="261" r:id="rId8"/>
    <p:sldId id="263" r:id="rId9"/>
    <p:sldId id="264" r:id="rId10"/>
    <p:sldId id="269" r:id="rId11"/>
    <p:sldId id="266" r:id="rId12"/>
    <p:sldId id="267" r:id="rId13"/>
    <p:sldId id="270" r:id="rId14"/>
    <p:sldId id="274"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3/9/2026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3/9/2026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3/9/2026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796027F-7875-4030-9381-8BD8C4F21935}"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3/9/2026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3/9/2026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3/9/2026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3/9/2026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3/9/2026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18903" y="666207"/>
            <a:ext cx="8961710" cy="3174274"/>
          </a:xfrm>
        </p:spPr>
        <p:txBody>
          <a:bodyPr/>
          <a:lstStyle/>
          <a:p>
            <a:pPr algn="ctr"/>
            <a:r>
              <a:rPr lang="ru-RU" sz="2800" b="1" dirty="0">
                <a:solidFill>
                  <a:schemeClr val="tx1"/>
                </a:solidFill>
                <a:latin typeface="Times New Roman" panose="02020603050405020304" pitchFamily="18" charset="0"/>
                <a:cs typeface="Times New Roman" panose="02020603050405020304" pitchFamily="18" charset="0"/>
              </a:rPr>
              <a:t>Образовательная программа дошкольного образования Муниципального бюджетного дошкольного образовательного учреждения «Детский </a:t>
            </a:r>
            <a:r>
              <a:rPr lang="ru-RU" sz="2800" b="1" dirty="0" smtClean="0">
                <a:solidFill>
                  <a:schemeClr val="tx1"/>
                </a:solidFill>
                <a:latin typeface="Times New Roman" panose="02020603050405020304" pitchFamily="18" charset="0"/>
                <a:cs typeface="Times New Roman" panose="02020603050405020304" pitchFamily="18" charset="0"/>
              </a:rPr>
              <a:t>сад общеразвивающего вида №29 «Ёлочка» </a:t>
            </a:r>
            <a:r>
              <a:rPr lang="ru-RU" sz="2800" b="1" dirty="0">
                <a:solidFill>
                  <a:schemeClr val="tx1"/>
                </a:solidFill>
                <a:latin typeface="Times New Roman" panose="02020603050405020304" pitchFamily="18" charset="0"/>
                <a:cs typeface="Times New Roman" panose="02020603050405020304" pitchFamily="18" charset="0"/>
              </a:rPr>
              <a:t>Зеленодольского муниципального района Республики Татарстан» </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fontScale="85000" lnSpcReduction="10000"/>
          </a:bodyPr>
          <a:lstStyle/>
          <a:p>
            <a:r>
              <a:rPr lang="ru-RU" dirty="0">
                <a:solidFill>
                  <a:schemeClr val="bg1"/>
                </a:solidFill>
                <a:latin typeface="Times New Roman" panose="02020603050405020304" pitchFamily="18" charset="0"/>
                <a:cs typeface="Times New Roman" panose="02020603050405020304" pitchFamily="18" charset="0"/>
              </a:rPr>
              <a:t>Разработана в соответствии с федеральным государственным образовательным стандартом дошкольного образования и федеральной образовательной программой дошкольного образования</a:t>
            </a:r>
          </a:p>
          <a:p>
            <a:endParaRPr lang="ru-RU" dirty="0"/>
          </a:p>
        </p:txBody>
      </p:sp>
    </p:spTree>
    <p:extLst>
      <p:ext uri="{BB962C8B-B14F-4D97-AF65-F5344CB8AC3E}">
        <p14:creationId xmlns:p14="http://schemas.microsoft.com/office/powerpoint/2010/main" val="41284352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5029" y="91440"/>
            <a:ext cx="7822723" cy="523220"/>
          </a:xfrm>
          <a:prstGeom prst="rect">
            <a:avLst/>
          </a:prstGeom>
        </p:spPr>
        <p:txBody>
          <a:bodyPr wrap="square">
            <a:spAutoFit/>
          </a:bodyPr>
          <a:lstStyle/>
          <a:p>
            <a:r>
              <a:rPr lang="ru-RU" sz="2800" b="1" dirty="0">
                <a:solidFill>
                  <a:schemeClr val="bg1"/>
                </a:solidFill>
                <a:latin typeface="Times New Roman" panose="02020603050405020304" pitchFamily="18" charset="0"/>
                <a:cs typeface="Times New Roman" panose="02020603050405020304" pitchFamily="18" charset="0"/>
              </a:rPr>
              <a:t>Содержание образовательной деятельности</a:t>
            </a:r>
            <a:endParaRPr lang="ru-RU" sz="28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2960" y="1045029"/>
            <a:ext cx="9457509" cy="5519460"/>
          </a:xfrm>
          <a:prstGeom prst="rect">
            <a:avLst/>
          </a:prstGeom>
        </p:spPr>
        <p:txBody>
          <a:bodyPr wrap="square">
            <a:spAutoFit/>
          </a:bodyPr>
          <a:lstStyle/>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Программа определяет содержательные линии образовательной деятельности, реализуемые ДОО по основным направлениям развития детей дошкольного возраста (социально-коммуникативного, познавательного, речевого, художественно-эстетического, физического развития).</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В соответствии с п. 17.2 ФОП ДО, в каждой образовательной области сформулированы задачи и содержание образовательной деятельности, предусмотренное для освоения в каждой возрастной группе детей в возрасте от двух лет до семи-восьми лет. Представлены задачи воспитания, направленные на приобщение детей к ценностям российского народа, формирование у них ценностного отношения к окружающему миру.</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Более конкретное и дифференцированное по возрастам описание воспитательных задач приводится в Программе воспитания.</a:t>
            </a:r>
            <a:endParaRPr kumimoji="0" lang="ru-RU" sz="24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7020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70709" y="235131"/>
            <a:ext cx="8373291" cy="954107"/>
          </a:xfrm>
          <a:prstGeom prst="rect">
            <a:avLst/>
          </a:prstGeom>
        </p:spPr>
        <p:txBody>
          <a:bodyPr wrap="square">
            <a:spAutoFit/>
          </a:bodyPr>
          <a:lstStyle/>
          <a:p>
            <a:r>
              <a:rPr lang="ru-RU" sz="2800" b="1" dirty="0">
                <a:solidFill>
                  <a:schemeClr val="bg1"/>
                </a:solidFill>
                <a:latin typeface="Times New Roman" panose="02020603050405020304" pitchFamily="18" charset="0"/>
                <a:cs typeface="Times New Roman" panose="02020603050405020304" pitchFamily="18" charset="0"/>
              </a:rPr>
              <a:t>Цели взаимодействия педагогического коллектива ДОО с семьями обучающихся:</a:t>
            </a:r>
            <a:endParaRPr lang="ru-RU" sz="28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79269" y="1358537"/>
            <a:ext cx="8464731" cy="4226798"/>
          </a:xfrm>
          <a:prstGeom prst="rect">
            <a:avLst/>
          </a:prstGeom>
        </p:spPr>
        <p:txBody>
          <a:bodyPr wrap="square">
            <a:spAutoFit/>
          </a:bodyPr>
          <a:lstStyle/>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образования, охраны и укрепления здоровья детей младенческого, раннего и дошкольного возрастов;</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обеспечение единства подходов к воспитанию и обучению детей в условиях ДОО и семьи; повышение воспитательного потенциала семьи.</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ru-RU" sz="2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2183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0080" y="248195"/>
            <a:ext cx="8503920" cy="830997"/>
          </a:xfrm>
          <a:prstGeom prst="rect">
            <a:avLst/>
          </a:prstGeom>
        </p:spPr>
        <p:txBody>
          <a:bodyPr wrap="square">
            <a:spAutoFit/>
          </a:bodyPr>
          <a:lstStyle/>
          <a:p>
            <a:r>
              <a:rPr lang="ru-RU" sz="2400" b="1" dirty="0">
                <a:solidFill>
                  <a:schemeClr val="bg1"/>
                </a:solidFill>
                <a:latin typeface="Times New Roman" panose="02020603050405020304" pitchFamily="18" charset="0"/>
                <a:cs typeface="Times New Roman" panose="02020603050405020304" pitchFamily="18" charset="0"/>
              </a:rPr>
              <a:t>Задачи взаимодействия педагогического коллектива ДОО с семьями обучающихся:</a:t>
            </a:r>
            <a:endParaRPr lang="ru-RU" sz="24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483326" y="1332410"/>
            <a:ext cx="8660674" cy="4483279"/>
          </a:xfrm>
          <a:prstGeom prst="rect">
            <a:avLst/>
          </a:prstGeom>
        </p:spPr>
        <p:txBody>
          <a:bodyPr wrap="square">
            <a:spAutoFit/>
          </a:bodyPr>
          <a:lstStyle/>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информирование родителей (законных представителей) и общественности относительно целей ДО, общих для всего образовательного пространства Российской Федерации, о мерах господдержки семьям, имеющим детей дошкольного возраста, а также об образовательной программе, реализуемой в ДОО;</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просвещение родителей (законных представителей), повышение их правовой, психолого-педагогической компетентности в вопросах охраны и укрепления здоровья, развития и образования детей;</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способствование развитию ответственного и осознанного </a:t>
            </a:r>
            <a:r>
              <a:rPr kumimoji="0" lang="ru-RU" sz="1800"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родительства</a:t>
            </a: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как базовой основы благополучия семьи;</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построение взаимодействия в форме сотрудничества и установления партнёрских отношений с родителями (законными представителями) детей младенческого, раннего и дошкольного возраста для решения образовательных задач;</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вовлечение родителей (законных представителей) в образовательный процесс.</a:t>
            </a:r>
            <a:endParaRPr kumimoji="0" lang="ru-RU" sz="1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1171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4766" y="404949"/>
            <a:ext cx="9483633" cy="830997"/>
          </a:xfrm>
          <a:prstGeom prst="rect">
            <a:avLst/>
          </a:prstGeom>
        </p:spPr>
        <p:txBody>
          <a:bodyPr wrap="square">
            <a:spAutoFit/>
          </a:bodyPr>
          <a:lstStyle/>
          <a:p>
            <a:r>
              <a:rPr lang="ru-RU" sz="2400" b="1" dirty="0">
                <a:solidFill>
                  <a:schemeClr val="bg1"/>
                </a:solidFill>
                <a:latin typeface="Times New Roman" panose="02020603050405020304" pitchFamily="18" charset="0"/>
                <a:cs typeface="Times New Roman" panose="02020603050405020304" pitchFamily="18" charset="0"/>
              </a:rPr>
              <a:t>Направления деятельности  педагогического коллектива ДОО с родителями (законными представителями) обучающихся:</a:t>
            </a:r>
            <a:endParaRPr lang="ru-RU" sz="24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91439" y="1235945"/>
            <a:ext cx="11220994" cy="5334794"/>
          </a:xfrm>
          <a:prstGeom prst="rect">
            <a:avLst/>
          </a:prstGeom>
        </p:spPr>
        <p:txBody>
          <a:bodyPr wrap="square">
            <a:spAutoFit/>
          </a:bodyPr>
          <a:lstStyle/>
          <a:p>
            <a:pPr marL="742950" marR="0" lvl="1" indent="-28575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диагностико-аналитическое направление включает получение и анализ данных о семье каждого обучающегося, её запросах в отношении охраны здоровья и развития ребёнка; об уровне психолого-педагогической компетентности родителей (законных представителей); а также планирование работы с семьей с учётом результатов проведенного анализа; согласование воспитательных задач;</a:t>
            </a:r>
          </a:p>
          <a:p>
            <a:pPr marL="742950" marR="0" lvl="1" indent="-28575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просветительское направление предполагает просвещение родителей (законных представителей) по вопросам особенностей психофизиологического и психического развития детей младенческого, раннего и дошкольного возрастов; выбора эффективных методов обучения и воспитания детей определенного возраста; ознакомление с актуальной информацией о государственной политике в области ДО, включая информирование о мерах господдержки семьям с детьми дошкольного возраста; информирование об особенностях реализуемой в ДОО образовательной программы; условиях пребывания ребёнка в группе ДОО; содержании и методах образовательной работы с детьми;</a:t>
            </a:r>
          </a:p>
          <a:p>
            <a:pPr marL="742950" marR="0" lvl="1" indent="-28575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консультационное направление объединяет в себе консультирование родителей (законных представителей) по вопросам их взаимодействия с ребёнком, преодоления возникающих проблем воспитания и обучения детей, в том числе с ООП в условиях семьи; особенностей поведения и взаимодействия ребёнка со сверстниками и педагогом; возникающих проблемных ситуациях; способам воспитания и построения продуктивного взаимодействия с детьми младенческого, раннего и дошкольного возрастов; способам организации и участия в детских деятельностях, образовательном процессе и другому.</a:t>
            </a:r>
            <a:endParaRPr kumimoji="0" lang="ru-RU"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61955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2961" y="365760"/>
            <a:ext cx="6764794" cy="707886"/>
          </a:xfrm>
          <a:prstGeom prst="rect">
            <a:avLst/>
          </a:prstGeom>
        </p:spPr>
        <p:txBody>
          <a:bodyPr wrap="square">
            <a:spAutoFit/>
          </a:bodyPr>
          <a:lstStyle/>
          <a:p>
            <a:r>
              <a:rPr lang="ru-RU" sz="4000" b="1" dirty="0">
                <a:solidFill>
                  <a:schemeClr val="bg1"/>
                </a:solidFill>
                <a:latin typeface="Times New Roman" panose="02020603050405020304" pitchFamily="18" charset="0"/>
                <a:cs typeface="Times New Roman" panose="02020603050405020304" pitchFamily="18" charset="0"/>
              </a:rPr>
              <a:t>Программа воспитания</a:t>
            </a:r>
            <a:endParaRPr lang="ru-RU" sz="40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822961" y="1073646"/>
            <a:ext cx="8817428" cy="4832092"/>
          </a:xfrm>
          <a:prstGeom prst="rect">
            <a:avLst/>
          </a:prstGeom>
        </p:spPr>
        <p:txBody>
          <a:bodyPr wrap="square">
            <a:spAutoFit/>
          </a:bodyPr>
          <a:lstStyle/>
          <a:p>
            <a:pPr marL="0" marR="0" lvl="1" indent="0" algn="just" defTabSz="914400" eaLnBrk="1" fontAlgn="auto" latinLnBrk="0" hangingPunct="1">
              <a:lnSpc>
                <a:spcPct val="100000"/>
              </a:lnSpc>
              <a:spcBef>
                <a:spcPts val="1000"/>
              </a:spcBef>
              <a:spcAft>
                <a:spcPts val="0"/>
              </a:spcAft>
              <a:buClr>
                <a:srgbClr val="A53010"/>
              </a:buClr>
              <a:buSzTx/>
              <a:buFontTx/>
              <a:buNone/>
              <a:tabLst/>
              <a:defRPr/>
            </a:pPr>
            <a:r>
              <a:rPr kumimoji="0" lang="ru-RU" sz="2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Программа воспитания предусматривает приобщение детей к традиционным ценностям российского общества -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endParaRPr kumimoji="0" lang="ru-RU" sz="2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5965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37360" y="2253955"/>
            <a:ext cx="7798526" cy="830997"/>
          </a:xfrm>
          <a:prstGeom prst="rect">
            <a:avLst/>
          </a:prstGeom>
        </p:spPr>
        <p:txBody>
          <a:bodyPr wrap="square">
            <a:spAutoFit/>
          </a:bodyPr>
          <a:lstStyle/>
          <a:p>
            <a:r>
              <a:rPr lang="ru-RU" sz="4800" b="1" dirty="0" smtClean="0">
                <a:solidFill>
                  <a:schemeClr val="tx2">
                    <a:lumMod val="75000"/>
                  </a:schemeClr>
                </a:solidFill>
                <a:latin typeface="Times New Roman" panose="02020603050405020304" pitchFamily="18" charset="0"/>
                <a:cs typeface="Times New Roman" panose="02020603050405020304" pitchFamily="18" charset="0"/>
              </a:rPr>
              <a:t>Благодарим  </a:t>
            </a:r>
            <a:r>
              <a:rPr lang="ru-RU" sz="4800" b="1" dirty="0">
                <a:solidFill>
                  <a:schemeClr val="tx2">
                    <a:lumMod val="75000"/>
                  </a:schemeClr>
                </a:solidFill>
                <a:latin typeface="Times New Roman" panose="02020603050405020304" pitchFamily="18" charset="0"/>
                <a:cs typeface="Times New Roman" panose="02020603050405020304" pitchFamily="18" charset="0"/>
              </a:rPr>
              <a:t>за внимание!</a:t>
            </a:r>
            <a:endParaRPr lang="ru-RU"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5085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36469" y="197346"/>
            <a:ext cx="8007531" cy="5632311"/>
          </a:xfrm>
          <a:prstGeom prst="rect">
            <a:avLst/>
          </a:prstGeom>
        </p:spPr>
        <p:txBody>
          <a:bodyPr wrap="square">
            <a:spAutoFit/>
          </a:bodyPr>
          <a:lstStyle/>
          <a:p>
            <a:r>
              <a:rPr lang="ru-RU" sz="2000" dirty="0">
                <a:latin typeface="Times New Roman" panose="02020603050405020304" pitchFamily="18" charset="0"/>
                <a:cs typeface="Times New Roman" panose="02020603050405020304" pitchFamily="18" charset="0"/>
              </a:rPr>
              <a:t>Образовательная программа дошкольного образования Муниципального бюджетного дошкольного образовательного учреждения «Детский сад </a:t>
            </a:r>
            <a:r>
              <a:rPr lang="ru-RU" sz="2000" dirty="0" smtClean="0">
                <a:latin typeface="Times New Roman" panose="02020603050405020304" pitchFamily="18" charset="0"/>
                <a:cs typeface="Times New Roman" panose="02020603050405020304" pitchFamily="18" charset="0"/>
              </a:rPr>
              <a:t>общеразвивающего вида №29 «Ёлочка» </a:t>
            </a:r>
            <a:r>
              <a:rPr lang="ru-RU" sz="2000" dirty="0">
                <a:latin typeface="Times New Roman" panose="02020603050405020304" pitchFamily="18" charset="0"/>
                <a:cs typeface="Times New Roman" panose="02020603050405020304" pitchFamily="18" charset="0"/>
              </a:rPr>
              <a:t>Зеленодольского муниципального района Республики Татарстан» (далее – Программа) разработана в соответствии c</a:t>
            </a:r>
            <a:r>
              <a:rPr lang="ru-RU" sz="2000" dirty="0" smtClean="0">
                <a:latin typeface="Times New Roman" panose="02020603050405020304" pitchFamily="18" charset="0"/>
                <a:cs typeface="Times New Roman" panose="02020603050405020304" pitchFamily="18" charset="0"/>
              </a:rPr>
              <a:t>:</a:t>
            </a:r>
          </a:p>
          <a:p>
            <a:endParaRPr lang="ru-RU" sz="20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ru-RU" sz="2000" dirty="0">
                <a:solidFill>
                  <a:srgbClr val="FF0000"/>
                </a:solidFill>
                <a:latin typeface="Times New Roman" panose="02020603050405020304" pitchFamily="18" charset="0"/>
                <a:cs typeface="Times New Roman" panose="02020603050405020304" pitchFamily="18" charset="0"/>
              </a:rPr>
              <a:t>Федеральным государственным образовательным стандартом дошкольного образования (утвержден приказом </a:t>
            </a:r>
            <a:r>
              <a:rPr lang="ru-RU" sz="2000" dirty="0" err="1">
                <a:solidFill>
                  <a:srgbClr val="FF0000"/>
                </a:solidFill>
                <a:latin typeface="Times New Roman" panose="02020603050405020304" pitchFamily="18" charset="0"/>
                <a:cs typeface="Times New Roman" panose="02020603050405020304" pitchFamily="18" charset="0"/>
              </a:rPr>
              <a:t>Минобрнауки</a:t>
            </a:r>
            <a:r>
              <a:rPr lang="ru-RU" sz="2000" dirty="0">
                <a:solidFill>
                  <a:srgbClr val="FF0000"/>
                </a:solidFill>
                <a:latin typeface="Times New Roman" panose="02020603050405020304" pitchFamily="18" charset="0"/>
                <a:cs typeface="Times New Roman" panose="02020603050405020304" pitchFamily="18" charset="0"/>
              </a:rPr>
              <a:t> России от 17 октября 2013 г. № 1155, зарегистрировано в Минюсте России 14 ноября 2013 г., регистрационный № 30384; в редакции приказа </a:t>
            </a:r>
            <a:r>
              <a:rPr lang="ru-RU" sz="2000" dirty="0" err="1">
                <a:solidFill>
                  <a:srgbClr val="FF0000"/>
                </a:solidFill>
                <a:latin typeface="Times New Roman" panose="02020603050405020304" pitchFamily="18" charset="0"/>
                <a:cs typeface="Times New Roman" panose="02020603050405020304" pitchFamily="18" charset="0"/>
              </a:rPr>
              <a:t>Минпросвещения</a:t>
            </a:r>
            <a:r>
              <a:rPr lang="ru-RU" sz="2000" dirty="0">
                <a:solidFill>
                  <a:srgbClr val="FF0000"/>
                </a:solidFill>
                <a:latin typeface="Times New Roman" panose="02020603050405020304" pitchFamily="18" charset="0"/>
                <a:cs typeface="Times New Roman" panose="02020603050405020304" pitchFamily="18" charset="0"/>
              </a:rPr>
              <a:t> России от 8 ноября 2022 г. № 955, зарегистрировано в Минюсте России 6 февраля 2023 г., регистрационный № 72264) (далее –ФГОС ДО) </a:t>
            </a:r>
            <a:endParaRPr lang="ru-RU" sz="2000" dirty="0" smtClean="0">
              <a:solidFill>
                <a:srgbClr val="FF0000"/>
              </a:solidFill>
              <a:latin typeface="Times New Roman" panose="02020603050405020304" pitchFamily="18" charset="0"/>
              <a:cs typeface="Times New Roman" panose="02020603050405020304" pitchFamily="18" charset="0"/>
            </a:endParaRPr>
          </a:p>
          <a:p>
            <a:endParaRPr lang="ru-RU" sz="2000" dirty="0">
              <a:solidFill>
                <a:srgbClr val="FF0000"/>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ru-RU" sz="2000" dirty="0">
                <a:solidFill>
                  <a:srgbClr val="FF0000"/>
                </a:solidFill>
                <a:latin typeface="Times New Roman" panose="02020603050405020304" pitchFamily="18" charset="0"/>
                <a:cs typeface="Times New Roman" panose="02020603050405020304" pitchFamily="18" charset="0"/>
              </a:rPr>
              <a:t>Федеральной образовательной программой дошкольного образования (утверждена приказом </a:t>
            </a:r>
            <a:r>
              <a:rPr lang="ru-RU" sz="2000" dirty="0" err="1">
                <a:solidFill>
                  <a:srgbClr val="FF0000"/>
                </a:solidFill>
                <a:latin typeface="Times New Roman" panose="02020603050405020304" pitchFamily="18" charset="0"/>
                <a:cs typeface="Times New Roman" panose="02020603050405020304" pitchFamily="18" charset="0"/>
              </a:rPr>
              <a:t>Минпросвещения</a:t>
            </a:r>
            <a:r>
              <a:rPr lang="ru-RU" sz="2000" dirty="0">
                <a:solidFill>
                  <a:srgbClr val="FF0000"/>
                </a:solidFill>
                <a:latin typeface="Times New Roman" panose="02020603050405020304" pitchFamily="18" charset="0"/>
                <a:cs typeface="Times New Roman" panose="02020603050405020304" pitchFamily="18" charset="0"/>
              </a:rPr>
              <a:t> России от 25 ноября 2022 г. № 1028, зарегистрировано в Минюсте России 28 декабря 2022 г., регистрационный № 71847) (далее – ФОП ДО).</a:t>
            </a:r>
          </a:p>
        </p:txBody>
      </p:sp>
    </p:spTree>
    <p:extLst>
      <p:ext uri="{BB962C8B-B14F-4D97-AF65-F5344CB8AC3E}">
        <p14:creationId xmlns:p14="http://schemas.microsoft.com/office/powerpoint/2010/main" val="1459214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b="1" dirty="0">
                <a:solidFill>
                  <a:schemeClr val="bg1"/>
                </a:solidFill>
                <a:latin typeface="Times New Roman" panose="02020603050405020304" pitchFamily="18" charset="0"/>
                <a:cs typeface="Times New Roman" panose="02020603050405020304" pitchFamily="18" charset="0"/>
              </a:rPr>
              <a:t>Программа разработана на основании: </a:t>
            </a:r>
            <a:r>
              <a:rPr lang="ru-RU" dirty="0">
                <a:solidFill>
                  <a:schemeClr val="bg1"/>
                </a:solidFill>
              </a:rPr>
              <a:t/>
            </a:r>
            <a:br>
              <a:rPr lang="ru-RU" dirty="0">
                <a:solidFill>
                  <a:schemeClr val="bg1"/>
                </a:solidFill>
              </a:rPr>
            </a:br>
            <a:endParaRPr lang="ru-RU" dirty="0">
              <a:solidFill>
                <a:schemeClr val="bg1"/>
              </a:solidFill>
            </a:endParaRPr>
          </a:p>
        </p:txBody>
      </p:sp>
      <p:sp>
        <p:nvSpPr>
          <p:cNvPr id="3" name="Объект 2"/>
          <p:cNvSpPr>
            <a:spLocks noGrp="1"/>
          </p:cNvSpPr>
          <p:nvPr>
            <p:ph idx="1"/>
          </p:nvPr>
        </p:nvSpPr>
        <p:spPr>
          <a:xfrm>
            <a:off x="646112" y="1502230"/>
            <a:ext cx="9403742" cy="4746170"/>
          </a:xfrm>
        </p:spPr>
        <p:txBody>
          <a:bodyPr/>
          <a:lstStyle/>
          <a:p>
            <a:pPr algn="just"/>
            <a:r>
              <a:rPr lang="ru-RU" sz="2400" dirty="0"/>
              <a:t>Устава Муниципального бюджетного дошкольного образовательного учреждения «Детский </a:t>
            </a:r>
            <a:r>
              <a:rPr lang="ru-RU" sz="2400" dirty="0" smtClean="0"/>
              <a:t>сад общеразвивающего вида №29 «Ёлочка» </a:t>
            </a:r>
            <a:r>
              <a:rPr lang="ru-RU" sz="2400" dirty="0"/>
              <a:t>Зеленодольского муниципального района Республики Татарстан»;</a:t>
            </a:r>
          </a:p>
          <a:p>
            <a:pPr lvl="0" algn="just" fontAlgn="base"/>
            <a:r>
              <a:rPr lang="ru-RU" sz="2400" dirty="0"/>
              <a:t>Региональной образовательной программы дошкольного образования «</a:t>
            </a:r>
            <a:r>
              <a:rPr lang="ru-RU" sz="2400" dirty="0" err="1"/>
              <a:t>Сөенеч</a:t>
            </a:r>
            <a:r>
              <a:rPr lang="ru-RU" sz="2400" dirty="0"/>
              <a:t>» – «Радость познания» (авт. Р.К. </a:t>
            </a:r>
            <a:r>
              <a:rPr lang="ru-RU" sz="2400" dirty="0" err="1"/>
              <a:t>Шаехова</a:t>
            </a:r>
            <a:r>
              <a:rPr lang="ru-RU" sz="2400" dirty="0"/>
              <a:t>);</a:t>
            </a:r>
          </a:p>
          <a:p>
            <a:pPr lvl="0" algn="just" fontAlgn="base"/>
            <a:r>
              <a:rPr lang="ru-RU" sz="2400" dirty="0"/>
              <a:t>Парциальная образовательная программа математического развития дошкольников «</a:t>
            </a:r>
            <a:r>
              <a:rPr lang="ru-RU" sz="2400" dirty="0" err="1"/>
              <a:t>Игралочка</a:t>
            </a:r>
            <a:r>
              <a:rPr lang="ru-RU" sz="2400" dirty="0"/>
              <a:t>» / Л.Г. </a:t>
            </a:r>
            <a:r>
              <a:rPr lang="ru-RU" sz="2400" dirty="0" err="1"/>
              <a:t>Петерсон</a:t>
            </a:r>
            <a:r>
              <a:rPr lang="ru-RU" sz="2400" dirty="0"/>
              <a:t>, Е.Е. </a:t>
            </a:r>
            <a:r>
              <a:rPr lang="ru-RU" sz="2400" dirty="0" err="1"/>
              <a:t>Кочемасова</a:t>
            </a:r>
            <a:r>
              <a:rPr lang="ru-RU" sz="2400" dirty="0"/>
              <a:t>.</a:t>
            </a:r>
          </a:p>
          <a:p>
            <a:endParaRPr lang="ru-RU" dirty="0"/>
          </a:p>
        </p:txBody>
      </p:sp>
    </p:spTree>
    <p:extLst>
      <p:ext uri="{BB962C8B-B14F-4D97-AF65-F5344CB8AC3E}">
        <p14:creationId xmlns:p14="http://schemas.microsoft.com/office/powerpoint/2010/main" val="2738363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5393" y="900103"/>
            <a:ext cx="8817429" cy="3211135"/>
          </a:xfrm>
          <a:prstGeom prst="rect">
            <a:avLst/>
          </a:prstGeom>
        </p:spPr>
        <p:txBody>
          <a:bodyPr wrap="square">
            <a:spAutoFit/>
          </a:bodyPr>
          <a:lstStyle/>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1"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Нормативный срок освоения Программы</a:t>
            </a: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 6 лет (предназначена для воспитанников от 2 лет до прекращения образовательных отношений). Реализация Программы осуществляется на протяжении всего времени пребывания ребенка в ДОУ. </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1"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Программа реализуется</a:t>
            </a: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на государственных языках Российской Федерации и Республики Татарстан. </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ru-RU" sz="1800" b="0" i="0" u="none" strike="noStrike" kern="0" cap="none" spc="0" normalizeH="0" baseline="0" noProof="0" dirty="0">
              <a:ln>
                <a:noFill/>
              </a:ln>
              <a:solidFill>
                <a:srgbClr val="A53010">
                  <a:lumMod val="75000"/>
                </a:srgbClr>
              </a:solidFill>
              <a:effectLst/>
              <a:uLnTx/>
              <a:uFillTx/>
            </a:endParaRPr>
          </a:p>
        </p:txBody>
      </p:sp>
    </p:spTree>
    <p:extLst>
      <p:ext uri="{BB962C8B-B14F-4D97-AF65-F5344CB8AC3E}">
        <p14:creationId xmlns:p14="http://schemas.microsoft.com/office/powerpoint/2010/main" val="3448276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36023" y="378823"/>
            <a:ext cx="9274628" cy="6258123"/>
          </a:xfrm>
          <a:prstGeom prst="rect">
            <a:avLst/>
          </a:prstGeom>
        </p:spPr>
        <p:txBody>
          <a:bodyPr wrap="square">
            <a:spAutoFit/>
          </a:bodyPr>
          <a:lstStyle/>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1"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Программа определяет </a:t>
            </a: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содержание и организацию образовательной деятельности на уровне дошкольного образования в группах общеразвивающей направленности.</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1"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Программа направлена на</a:t>
            </a: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создание условий развития ребенка, открывающих возможности для его позитивной социализации, его личностного развития, развития инициативы и творческих способностей на основе сотрудничества со взрослыми и сверстниками и соответствующим возрасту видам деятельности и на создание развивающей образовательной среды, которая представляет собой систему условий социализации и индивидуализации детей</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1"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В Программе отражено </a:t>
            </a: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содержание образования детей дошкольного возраста, формируемое участниками образовательного процесса с учетом историко-географических, климатических, краеведческих, национальных, этнокультурных особенностей и традиций региона</a:t>
            </a:r>
            <a:r>
              <a:rPr kumimoji="0" lang="ru-RU" sz="20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a:t>
            </a:r>
            <a:endParaRPr kumimoji="0" lang="ru-RU" sz="20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7834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5031" y="914401"/>
            <a:ext cx="7165492" cy="64633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3600" b="1" i="0" u="none" strike="noStrike" kern="0" cap="none" spc="0" normalizeH="0" baseline="0" noProof="0" dirty="0" smtClean="0">
                <a:ln>
                  <a:noFill/>
                </a:ln>
                <a:solidFill>
                  <a:schemeClr val="bg1"/>
                </a:solidFill>
                <a:effectLst/>
                <a:uLnTx/>
                <a:uFillTx/>
                <a:latin typeface="Times New Roman" panose="02020603050405020304" pitchFamily="18" charset="0"/>
                <a:ea typeface="+mj-ea"/>
                <a:cs typeface="Times New Roman" panose="02020603050405020304" pitchFamily="18" charset="0"/>
              </a:rPr>
              <a:t>Цель Программы</a:t>
            </a:r>
            <a:endParaRPr kumimoji="0" lang="ru-RU" sz="1800" b="0" i="0" u="none" strike="noStrike" kern="0" cap="none" spc="0" normalizeH="0" baseline="0" noProof="0" dirty="0" smtClean="0">
              <a:ln>
                <a:noFill/>
              </a:ln>
              <a:solidFill>
                <a:schemeClr val="bg1"/>
              </a:solidFill>
              <a:effectLst/>
              <a:uLnTx/>
              <a:uFillTx/>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045030" y="1828800"/>
            <a:ext cx="9509760" cy="4652556"/>
          </a:xfrm>
          <a:prstGeom prst="rect">
            <a:avLst/>
          </a:prstGeom>
        </p:spPr>
        <p:txBody>
          <a:bodyPr wrap="square">
            <a:spAutoFit/>
          </a:bodyPr>
          <a:lstStyle/>
          <a:p>
            <a:pPr marL="0" marR="0" lvl="0" indent="0" algn="just" defTabSz="914400" eaLnBrk="1" fontAlgn="auto" latinLnBrk="0" hangingPunct="1">
              <a:lnSpc>
                <a:spcPct val="100000"/>
              </a:lnSpc>
              <a:spcBef>
                <a:spcPts val="1000"/>
              </a:spcBef>
              <a:spcAft>
                <a:spcPts val="0"/>
              </a:spcAft>
              <a:buClr>
                <a:srgbClr val="A53010"/>
              </a:buClr>
              <a:buSzTx/>
              <a:buFontTx/>
              <a:buNone/>
              <a:tabLst/>
              <a:defRPr/>
            </a:pP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Разностороннее развитие ребёнка в период дошкольного детства с учётом возрастных и индивидуальных особенностей на основе духовно-нравственных ценностей российского народа, исторических и национально-культурных традиций</a:t>
            </a:r>
          </a:p>
          <a:p>
            <a:pPr marL="0" marR="0" lvl="0" indent="0" algn="just" defTabSz="914400" eaLnBrk="1" fontAlgn="auto" latinLnBrk="0" hangingPunct="1">
              <a:lnSpc>
                <a:spcPct val="100000"/>
              </a:lnSpc>
              <a:spcBef>
                <a:spcPts val="1000"/>
              </a:spcBef>
              <a:spcAft>
                <a:spcPts val="0"/>
              </a:spcAft>
              <a:buClr>
                <a:srgbClr val="A53010"/>
              </a:buClr>
              <a:buSzTx/>
              <a:buFontTx/>
              <a:buNone/>
              <a:tabLst/>
              <a:defRPr/>
            </a:pPr>
            <a:r>
              <a:rPr kumimoji="0" lang="ru-RU" sz="24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К традиционным российским духовно-нравственным ценностям относятся, прежде всего, жизнь, достоинство, права и свободы человека, патриотизм, гражданственность, служение Отечеству и ответственность за его судьбу,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a:t>
            </a:r>
            <a:endParaRPr kumimoji="0" lang="ru-RU" sz="24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3253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05394" y="274320"/>
            <a:ext cx="7811590" cy="584775"/>
          </a:xfrm>
          <a:prstGeom prst="rect">
            <a:avLst/>
          </a:prstGeom>
        </p:spPr>
        <p:txBody>
          <a:bodyPr wrap="square">
            <a:spAutoFit/>
          </a:bodyPr>
          <a:lstStyle/>
          <a:p>
            <a:r>
              <a:rPr lang="ru-RU" sz="3200" b="1" dirty="0">
                <a:solidFill>
                  <a:schemeClr val="bg1"/>
                </a:solidFill>
                <a:latin typeface="Times New Roman" panose="02020603050405020304" pitchFamily="18" charset="0"/>
                <a:cs typeface="Times New Roman" panose="02020603050405020304" pitchFamily="18" charset="0"/>
              </a:rPr>
              <a:t>Задачи Программы</a:t>
            </a:r>
            <a:endParaRPr lang="ru-RU" sz="32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378823" y="859095"/>
            <a:ext cx="10437223" cy="6227346"/>
          </a:xfrm>
          <a:prstGeom prst="rect">
            <a:avLst/>
          </a:prstGeom>
        </p:spPr>
        <p:txBody>
          <a:bodyPr wrap="square">
            <a:spAutoFit/>
          </a:bodyPr>
          <a:lstStyle/>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6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обеспечение единых для Российской Федерации содержания ДО и планируемых результатов освоения образовательной программы ДО;</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6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приобщение детей (в соответствии с возрастными особенностями) к базовым ценностям российского народа - жизнь, достоинство, права и свободы человека, патриотизм, гражданственность, высокие нравственные идеалы, крепкая семья, созидательный труд, приоритет духовного над материальным, гуманизм, милосердие, справедливость, коллективизм, взаимопомощь и взаимоуважение, историческая память и преемственность поколений, единство народов России; создание условий для формирования ценностного отношения к окружающему миру, становления опыта действий и поступков на основе осмысления ценностей;</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6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построение (структурирование) содержания образовательной деятельности на основе учёта возрастных и индивидуальных особенностей развития;</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6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6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охрана и укрепление физического и психического здоровья детей, в том числе их эмоционального благополучия;</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6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обеспечение развития физических, личностных, нравственных качеств и основ патриотизма, интеллектуальных и художественно-творческих способностей ребёнка, его инициативности, самостоятельности и ответственности;</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6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обеспечение психолого-педагогической поддержки семьи и повышение компетентности родителей (законных представителей) в вопросах воспитания, обучения и развития, охраны и укрепления здоровья детей, обеспечения их безопасности;</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6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достижение детьми на этапе завершения ДО уровня развития, необходимого и достаточного для успешного освоения ими образовательных программ начального общего образования.</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ru-RU" sz="1200" b="0" i="0" u="none" strike="noStrike" kern="0" cap="none" spc="0" normalizeH="0" baseline="0" noProof="0" dirty="0">
              <a:ln>
                <a:noFill/>
              </a:ln>
              <a:solidFill>
                <a:srgbClr val="A53010">
                  <a:lumMod val="75000"/>
                </a:srgb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5383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09897" y="261257"/>
            <a:ext cx="8334103" cy="830997"/>
          </a:xfrm>
          <a:prstGeom prst="rect">
            <a:avLst/>
          </a:prstGeom>
        </p:spPr>
        <p:txBody>
          <a:bodyPr wrap="square">
            <a:spAutoFit/>
          </a:bodyPr>
          <a:lstStyle/>
          <a:p>
            <a:r>
              <a:rPr lang="ru-RU" sz="2400" dirty="0">
                <a:solidFill>
                  <a:schemeClr val="bg1"/>
                </a:solidFill>
                <a:latin typeface="Times New Roman" panose="02020603050405020304" pitchFamily="18" charset="0"/>
                <a:cs typeface="Times New Roman" panose="02020603050405020304" pitchFamily="18" charset="0"/>
              </a:rPr>
              <a:t>При разработке программы учитывались следующие </a:t>
            </a:r>
            <a:r>
              <a:rPr lang="ru-RU" sz="2400" b="1" dirty="0">
                <a:solidFill>
                  <a:schemeClr val="bg1"/>
                </a:solidFill>
                <a:latin typeface="Times New Roman" panose="02020603050405020304" pitchFamily="18" charset="0"/>
                <a:cs typeface="Times New Roman" panose="02020603050405020304" pitchFamily="18" charset="0"/>
              </a:rPr>
              <a:t>значимые характеристики</a:t>
            </a:r>
            <a:r>
              <a:rPr lang="ru-RU" sz="2400" dirty="0">
                <a:solidFill>
                  <a:schemeClr val="bg1"/>
                </a:solidFill>
                <a:latin typeface="Times New Roman" panose="02020603050405020304" pitchFamily="18" charset="0"/>
                <a:cs typeface="Times New Roman" panose="02020603050405020304" pitchFamily="18" charset="0"/>
              </a:rPr>
              <a:t>: </a:t>
            </a:r>
          </a:p>
        </p:txBody>
      </p:sp>
      <p:sp>
        <p:nvSpPr>
          <p:cNvPr id="3" name="Прямоугольник 2"/>
          <p:cNvSpPr/>
          <p:nvPr/>
        </p:nvSpPr>
        <p:spPr>
          <a:xfrm>
            <a:off x="809897" y="1162594"/>
            <a:ext cx="8334102" cy="4683333"/>
          </a:xfrm>
          <a:prstGeom prst="rect">
            <a:avLst/>
          </a:prstGeom>
        </p:spPr>
        <p:txBody>
          <a:bodyPr wrap="square">
            <a:spAutoFit/>
          </a:bodyPr>
          <a:lstStyle/>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rPr>
              <a:t>Географическое месторасположение </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rPr>
              <a:t>Климатические условия</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rPr>
              <a:t>Специфика национальных, социокультурных и иных условий в которых осуществляется образовательная деятельность.</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rPr>
              <a:t>Социально-демографические особенности.</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rPr>
              <a:t>Особенности образовательного процесса.</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rPr>
              <a:t>Кадровый потенциал.</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rPr>
              <a:t>Контингент родителей.</a:t>
            </a:r>
          </a:p>
          <a:p>
            <a:pPr marL="342900" marR="0" lvl="0" indent="-342900"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2400" b="0" i="0" u="none" strike="noStrike" kern="0" cap="none" spc="0" normalizeH="0" baseline="0" noProof="0" dirty="0" smtClean="0">
                <a:ln>
                  <a:noFill/>
                </a:ln>
                <a:effectLst/>
                <a:uLnTx/>
                <a:uFillTx/>
              </a:rPr>
              <a:t>Возрастные особенности детей.</a:t>
            </a:r>
            <a:endParaRPr kumimoji="0" lang="ru-RU" sz="2400" b="0" i="0" u="none" strike="noStrike" kern="0" cap="none" spc="0" normalizeH="0" baseline="0" noProof="0" dirty="0">
              <a:ln>
                <a:noFill/>
              </a:ln>
              <a:effectLst/>
              <a:uLnTx/>
              <a:uFillTx/>
            </a:endParaRPr>
          </a:p>
        </p:txBody>
      </p:sp>
    </p:spTree>
    <p:extLst>
      <p:ext uri="{BB962C8B-B14F-4D97-AF65-F5344CB8AC3E}">
        <p14:creationId xmlns:p14="http://schemas.microsoft.com/office/powerpoint/2010/main" val="2128782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09897" y="209007"/>
            <a:ext cx="8334104" cy="830997"/>
          </a:xfrm>
          <a:prstGeom prst="rect">
            <a:avLst/>
          </a:prstGeom>
        </p:spPr>
        <p:txBody>
          <a:bodyPr wrap="square">
            <a:spAutoFit/>
          </a:bodyPr>
          <a:lstStyle/>
          <a:p>
            <a:r>
              <a:rPr lang="ru-RU" sz="2400" b="1" dirty="0">
                <a:solidFill>
                  <a:schemeClr val="bg1"/>
                </a:solidFill>
                <a:latin typeface="Times New Roman" panose="02020603050405020304" pitchFamily="18" charset="0"/>
                <a:cs typeface="Times New Roman" panose="02020603050405020304" pitchFamily="18" charset="0"/>
              </a:rPr>
              <a:t>Планируемые результаты освоения Программы</a:t>
            </a:r>
            <a:r>
              <a:rPr lang="ru-RU" sz="2400" dirty="0">
                <a:solidFill>
                  <a:schemeClr val="bg1"/>
                </a:solidFill>
                <a:latin typeface="Times New Roman" panose="02020603050405020304" pitchFamily="18" charset="0"/>
                <a:cs typeface="Times New Roman" panose="02020603050405020304" pitchFamily="18" charset="0"/>
              </a:rPr>
              <a:t/>
            </a:r>
            <a:br>
              <a:rPr lang="ru-RU" sz="2400" dirty="0">
                <a:solidFill>
                  <a:schemeClr val="bg1"/>
                </a:solidFill>
                <a:latin typeface="Times New Roman" panose="02020603050405020304" pitchFamily="18" charset="0"/>
                <a:cs typeface="Times New Roman" panose="02020603050405020304" pitchFamily="18" charset="0"/>
              </a:rPr>
            </a:br>
            <a:endParaRPr lang="ru-RU" sz="2400" dirty="0">
              <a:solidFill>
                <a:schemeClr val="bg1"/>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587829" y="796834"/>
            <a:ext cx="10868297" cy="6145272"/>
          </a:xfrm>
          <a:prstGeom prst="rect">
            <a:avLst/>
          </a:prstGeom>
        </p:spPr>
        <p:txBody>
          <a:bodyPr wrap="square">
            <a:spAutoFit/>
          </a:bodyPr>
          <a:lstStyle/>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В соответствии с ФГОС ДО специфика дошкольного возраста и системные особенности ДО делают неправомерными требования от ребёнка дошкольного возраста конкретных образовательных достижений. Поэтому планируемые результаты освоения Программы представляют собой возрастные характеристики возможных достижений ребёнка дошкольного возраста на разных возрастных этапах и к завершению ДО.</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В соответствии с периодизацией психического развития ребёнка согласно культурно-исторической психологии, дошкольное детство подразделяется на три возраста: младенческий (первое и второе полугодия жизни), ранний (от одного года до трех лет) и дошкольный возраст (от трех до семи лет).</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Обозначенные в Программе возрастные ориентиры «к одному году», «к трем годам» и так далее имеют условный характер, что предполагает широкий возрастной диапазон для достижения ребёнком планируемых результатов. Это связано с неустойчивостью, </a:t>
            </a:r>
            <a:r>
              <a:rPr kumimoji="0" lang="ru-RU" sz="1800" b="0" i="0" u="none" strike="noStrike" kern="0" cap="none" spc="0" normalizeH="0" baseline="0" noProof="0" dirty="0" err="1" smtClean="0">
                <a:ln>
                  <a:noFill/>
                </a:ln>
                <a:effectLst/>
                <a:uLnTx/>
                <a:uFillTx/>
                <a:latin typeface="Times New Roman" panose="02020603050405020304" pitchFamily="18" charset="0"/>
                <a:cs typeface="Times New Roman" panose="02020603050405020304" pitchFamily="18" charset="0"/>
              </a:rPr>
              <a:t>гетерохронностью</a:t>
            </a: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 и индивидуальным темпом психического развития детей в дошкольном детстве, особенно при прохождении критических периодов. По этой причине ребёнок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a:t>
            </a:r>
          </a:p>
          <a:p>
            <a:pPr marL="342900" marR="0" lvl="0" indent="-342900" algn="just" defTabSz="914400" eaLnBrk="1" fontAlgn="auto" latinLnBrk="0" hangingPunct="1">
              <a:lnSpc>
                <a:spcPct val="100000"/>
              </a:lnSpc>
              <a:spcBef>
                <a:spcPts val="1000"/>
              </a:spcBef>
              <a:spcAft>
                <a:spcPts val="0"/>
              </a:spcAft>
              <a:buClr>
                <a:srgbClr val="A53010"/>
              </a:buClr>
              <a:buSzTx/>
              <a:buFont typeface="Wingdings 3" charset="2"/>
              <a:buChar char=""/>
              <a:tabLst/>
              <a:defRPr/>
            </a:pPr>
            <a:r>
              <a:rPr kumimoji="0" lang="ru-RU" sz="1800" b="0" i="0" u="none" strike="noStrike" kern="0" cap="none" spc="0" normalizeH="0" baseline="0" noProof="0" dirty="0" smtClean="0">
                <a:ln>
                  <a:noFill/>
                </a:ln>
                <a:effectLst/>
                <a:uLnTx/>
                <a:uFillTx/>
                <a:latin typeface="Times New Roman" panose="02020603050405020304" pitchFamily="18" charset="0"/>
                <a:cs typeface="Times New Roman" panose="02020603050405020304" pitchFamily="18" charset="0"/>
              </a:rPr>
              <a:t>Степень выраженности возрастных характеристик возможных достижений 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 Обозначенные различия не должны быть констатированы как трудности ребёнка в освоении образовательной программы ДОО и не подразумевают его включения в соответствующую целевую группу.</a:t>
            </a:r>
          </a:p>
          <a:p>
            <a:pPr marL="0" marR="0" lvl="0" indent="0" defTabSz="914400" eaLnBrk="1" fontAlgn="auto" latinLnBrk="0" hangingPunct="1">
              <a:lnSpc>
                <a:spcPct val="100000"/>
              </a:lnSpc>
              <a:spcBef>
                <a:spcPts val="1000"/>
              </a:spcBef>
              <a:spcAft>
                <a:spcPts val="0"/>
              </a:spcAft>
              <a:buClr>
                <a:srgbClr val="A53010"/>
              </a:buClr>
              <a:buSzTx/>
              <a:buFontTx/>
              <a:buNone/>
              <a:tabLst/>
              <a:defRPr/>
            </a:pPr>
            <a:endParaRPr kumimoji="0" lang="ru-RU" sz="1800" b="0"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77984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45</TotalTime>
  <Words>1547</Words>
  <Application>Microsoft Office PowerPoint</Application>
  <PresentationFormat>Широкоэкранный</PresentationFormat>
  <Paragraphs>62</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Century Gothic</vt:lpstr>
      <vt:lpstr>Times New Roman</vt:lpstr>
      <vt:lpstr>Wingdings</vt:lpstr>
      <vt:lpstr>Wingdings 3</vt:lpstr>
      <vt:lpstr>Ион</vt:lpstr>
      <vt:lpstr>Образовательная программа дошкольного образования Муниципального бюджетного дошкольного образовательного учреждения «Детский сад общеразвивающего вида №29 «Ёлочка» Зеленодольского муниципального района Республики Татарстан» </vt:lpstr>
      <vt:lpstr>Презентация PowerPoint</vt:lpstr>
      <vt:lpstr>Программа разработана на основании: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Образовательная программа дошкольного образования Муниципального бюджетного дошкольного образовательного учреждения «Детский сад общеразвивающего вида №29 «Ёлочка» Зеленодольского муниципального района Республики Татарстан»</dc:title>
  <dc:creator>ASUS</dc:creator>
  <cp:lastModifiedBy>ASUS</cp:lastModifiedBy>
  <cp:revision>6</cp:revision>
  <dcterms:created xsi:type="dcterms:W3CDTF">2026-03-09T11:51:27Z</dcterms:created>
  <dcterms:modified xsi:type="dcterms:W3CDTF">2026-03-09T12:36:59Z</dcterms:modified>
</cp:coreProperties>
</file>